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8" r:id="rId2"/>
    <p:sldId id="436" r:id="rId3"/>
    <p:sldId id="468" r:id="rId4"/>
    <p:sldId id="469" r:id="rId5"/>
    <p:sldId id="476" r:id="rId6"/>
    <p:sldId id="471" r:id="rId7"/>
    <p:sldId id="478" r:id="rId8"/>
    <p:sldId id="486" r:id="rId9"/>
    <p:sldId id="487" r:id="rId10"/>
    <p:sldId id="473" r:id="rId11"/>
    <p:sldId id="488" r:id="rId12"/>
    <p:sldId id="477" r:id="rId13"/>
    <p:sldId id="474" r:id="rId14"/>
    <p:sldId id="475" r:id="rId15"/>
    <p:sldId id="425" r:id="rId16"/>
    <p:sldId id="423" r:id="rId17"/>
    <p:sldId id="480" r:id="rId18"/>
    <p:sldId id="257" r:id="rId19"/>
    <p:sldId id="455" r:id="rId20"/>
    <p:sldId id="392" r:id="rId21"/>
    <p:sldId id="421" r:id="rId22"/>
    <p:sldId id="465" r:id="rId23"/>
    <p:sldId id="466" r:id="rId24"/>
    <p:sldId id="489" r:id="rId25"/>
    <p:sldId id="481" r:id="rId26"/>
    <p:sldId id="493" r:id="rId27"/>
    <p:sldId id="400" r:id="rId28"/>
    <p:sldId id="490" r:id="rId29"/>
    <p:sldId id="420" r:id="rId30"/>
    <p:sldId id="483" r:id="rId31"/>
    <p:sldId id="433" r:id="rId32"/>
    <p:sldId id="445" r:id="rId33"/>
    <p:sldId id="370" r:id="rId34"/>
    <p:sldId id="492" r:id="rId35"/>
    <p:sldId id="485" r:id="rId36"/>
    <p:sldId id="372" r:id="rId37"/>
    <p:sldId id="346" r:id="rId38"/>
    <p:sldId id="373" r:id="rId39"/>
    <p:sldId id="495" r:id="rId40"/>
    <p:sldId id="494" r:id="rId41"/>
    <p:sldId id="496" r:id="rId42"/>
    <p:sldId id="497" r:id="rId43"/>
    <p:sldId id="498" r:id="rId44"/>
    <p:sldId id="459" r:id="rId45"/>
    <p:sldId id="499" r:id="rId46"/>
    <p:sldId id="460" r:id="rId47"/>
    <p:sldId id="501" r:id="rId48"/>
    <p:sldId id="406" r:id="rId49"/>
    <p:sldId id="502" r:id="rId50"/>
    <p:sldId id="443" r:id="rId51"/>
    <p:sldId id="452" r:id="rId52"/>
    <p:sldId id="446" r:id="rId53"/>
    <p:sldId id="503" r:id="rId54"/>
    <p:sldId id="440" r:id="rId55"/>
    <p:sldId id="442" r:id="rId56"/>
    <p:sldId id="504" r:id="rId57"/>
    <p:sldId id="408" r:id="rId58"/>
    <p:sldId id="505" r:id="rId59"/>
    <p:sldId id="510" r:id="rId60"/>
    <p:sldId id="506" r:id="rId61"/>
    <p:sldId id="409" r:id="rId62"/>
    <p:sldId id="507" r:id="rId63"/>
    <p:sldId id="410" r:id="rId64"/>
    <p:sldId id="508" r:id="rId65"/>
    <p:sldId id="413" r:id="rId66"/>
    <p:sldId id="511" r:id="rId67"/>
    <p:sldId id="414" r:id="rId68"/>
    <p:sldId id="512" r:id="rId69"/>
    <p:sldId id="419" r:id="rId70"/>
    <p:sldId id="513" r:id="rId71"/>
    <p:sldId id="514" r:id="rId72"/>
    <p:sldId id="515" r:id="rId73"/>
    <p:sldId id="517" r:id="rId74"/>
    <p:sldId id="519" r:id="rId75"/>
    <p:sldId id="518" r:id="rId76"/>
    <p:sldId id="524" r:id="rId77"/>
    <p:sldId id="520" r:id="rId78"/>
    <p:sldId id="521" r:id="rId79"/>
    <p:sldId id="525" r:id="rId80"/>
    <p:sldId id="527" r:id="rId81"/>
    <p:sldId id="528" r:id="rId82"/>
    <p:sldId id="529" r:id="rId83"/>
    <p:sldId id="526" r:id="rId84"/>
    <p:sldId id="530" r:id="rId85"/>
    <p:sldId id="531" r:id="rId86"/>
    <p:sldId id="532" r:id="rId87"/>
    <p:sldId id="533" r:id="rId88"/>
    <p:sldId id="536" r:id="rId89"/>
    <p:sldId id="541" r:id="rId90"/>
    <p:sldId id="538" r:id="rId91"/>
    <p:sldId id="539" r:id="rId92"/>
    <p:sldId id="540" r:id="rId93"/>
    <p:sldId id="542" r:id="rId94"/>
    <p:sldId id="543" r:id="rId95"/>
    <p:sldId id="535" r:id="rId96"/>
    <p:sldId id="534" r:id="rId97"/>
    <p:sldId id="435" r:id="rId9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83"/>
            <p14:sldId id="43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499"/>
            <p14:sldId id="460"/>
            <p14:sldId id="501"/>
            <p14:sldId id="406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18"/>
            <p14:sldId id="524"/>
            <p14:sldId id="520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36"/>
            <p14:sldId id="541"/>
            <p14:sldId id="538"/>
            <p14:sldId id="539"/>
            <p14:sldId id="540"/>
            <p14:sldId id="542"/>
            <p14:sldId id="543"/>
            <p14:sldId id="535"/>
            <p14:sldId id="534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16" d="100"/>
          <a:sy n="116" d="100"/>
        </p:scale>
        <p:origin x="-1344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7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study: OOM causes and fixes</a:t>
            </a:r>
          </a:p>
          <a:p>
            <a:r>
              <a:rPr lang="en-US" altLang="zh-CN" dirty="0" smtClean="0"/>
              <a:t>Memory usage modeling</a:t>
            </a:r>
          </a:p>
          <a:p>
            <a:r>
              <a:rPr lang="en-US" altLang="zh-CN" dirty="0" smtClean="0"/>
              <a:t>Memory profiler for diagnosing OOM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OOM”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912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occurs in the </a:t>
            </a:r>
            <a:r>
              <a:rPr lang="en-US" sz="1600" b="1" dirty="0" smtClean="0">
                <a:latin typeface="Arial"/>
                <a:cs typeface="Arial"/>
              </a:rPr>
              <a:t>applications not the framework’s service 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618358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12549" y="3196318"/>
            <a:ext cx="900248" cy="3043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62673" y="3500710"/>
            <a:ext cx="12510" cy="11176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5059" y="4250991"/>
            <a:ext cx="900248" cy="3883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00219" y="3500710"/>
            <a:ext cx="900248" cy="4199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5850343" y="3920618"/>
            <a:ext cx="24840" cy="33037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  <a:p>
            <a:pPr lvl="2"/>
            <a:r>
              <a:rPr lang="en-US" altLang="zh-CN" dirty="0" smtClean="0"/>
              <a:t>In detail, JVM heap has memory boundary</a:t>
            </a:r>
            <a:endParaRPr lang="en-US" altLang="zh-CN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 or Shuffled 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500MB 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job, RDD)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81442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7" y="5615206"/>
            <a:ext cx="424395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&lt;k,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Symptom: 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7" y="5615206"/>
            <a:ext cx="38456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&lt;k4,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-like data structure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compute 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 words’ inverted 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framework</a:t>
            </a:r>
            <a:r>
              <a:rPr lang="en-US" sz="2400" dirty="0"/>
              <a:t>: </a:t>
            </a:r>
            <a:r>
              <a:rPr lang="en-US" dirty="0" smtClean="0"/>
              <a:t>Distributed dataflow</a:t>
            </a:r>
            <a:endParaRPr lang="en-US" dirty="0"/>
          </a:p>
          <a:p>
            <a:pPr marL="342900" lvl="1" indent="-342900"/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5540"/>
              </p:ext>
            </p:extLst>
          </p:nvPr>
        </p:nvGraphicFramePr>
        <p:xfrm>
          <a:off x="6407927" y="4859305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7927" y="4886727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5025416"/>
            <a:ext cx="1175062" cy="30391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534014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6331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Finding: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2463" y="4716957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4" y="4426107"/>
            <a:ext cx="442754" cy="107675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Cached data for 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3094" y="4695305"/>
            <a:ext cx="242538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463094"/>
            <a:ext cx="1084299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463094"/>
            <a:ext cx="0" cy="1044449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Idea: 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(k, 1/2)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669034" y="4562158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500531" y="2483525"/>
            <a:ext cx="1031465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09789" y="3940178"/>
            <a:ext cx="50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7795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617965"/>
            <a:ext cx="369542" cy="216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617965"/>
            <a:ext cx="320608" cy="615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4101338"/>
            <a:ext cx="1837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Output (</a:t>
            </a:r>
            <a:r>
              <a:rPr lang="en-US" sz="1600" b="1" dirty="0" err="1">
                <a:latin typeface="Arial"/>
                <a:cs typeface="Arial"/>
              </a:rPr>
              <a:t>k.first</a:t>
            </a:r>
            <a:r>
              <a:rPr lang="en-US" sz="1600" b="1" dirty="0"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1822" y="633603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329381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1005410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9472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16960" y="3835842"/>
            <a:ext cx="1801369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merge; }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18329" y="3989731"/>
            <a:ext cx="1419904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60" name="Straight Arrow Connector 59"/>
          <p:cNvCxnSpPr>
            <a:stCxn id="69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86010" y="4659774"/>
            <a:ext cx="2003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Related work: Fang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L, Nguyen K, Xu G, et al.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Interruptible tasks: Treating memory pressure as interrupts for highly scalable data-parallel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programs. </a:t>
            </a:r>
            <a:r>
              <a:rPr lang="en-US" sz="1200" i="1" dirty="0" smtClean="0">
                <a:solidFill>
                  <a:srgbClr val="FFFFFF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0"/>
      <p:bldP spid="81" grpId="1"/>
      <p:bldP spid="82" grpId="0" animBg="1"/>
      <p:bldP spid="8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0" y="3251200"/>
            <a:ext cx="5258438" cy="329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6227588" y="4207838"/>
            <a:ext cx="2804652" cy="116955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Commonly 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282308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STXXL [1], TPIE [2]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 [3] (future work)</a:t>
            </a:r>
          </a:p>
          <a:p>
            <a:pPr lvl="2"/>
            <a:r>
              <a:rPr lang="en-US" sz="1600" dirty="0" smtClean="0"/>
              <a:t>lower </a:t>
            </a:r>
            <a:r>
              <a:rPr lang="en-US" sz="1600" dirty="0"/>
              <a:t>levels of the </a:t>
            </a:r>
            <a:r>
              <a:rPr lang="en-US" sz="1600" dirty="0" smtClean="0"/>
              <a:t>tree</a:t>
            </a:r>
            <a:r>
              <a:rPr lang="en-US" sz="1600" dirty="0"/>
              <a:t>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in 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“STXXL: Standard Template Library for Extra Large Data Sets.” http://</a:t>
            </a:r>
            <a:r>
              <a:rPr lang="en-US" sz="1200" dirty="0" err="1">
                <a:latin typeface="Arial"/>
                <a:cs typeface="Arial"/>
              </a:rPr>
              <a:t>stxxl.sourceforge.net</a:t>
            </a:r>
            <a:r>
              <a:rPr lang="en-US" sz="1200" dirty="0"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latin typeface="Arial"/>
                <a:cs typeface="Arial"/>
              </a:rPr>
              <a:t>[2] “TPIE 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893402" y="237949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93402" y="4832963"/>
            <a:ext cx="1115040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299542" y="3629175"/>
            <a:ext cx="1115040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r>
              <a:rPr lang="en-US" altLang="zh-CN" dirty="0" smtClean="0">
                <a:solidFill>
                  <a:srgbClr val="393BAA"/>
                </a:solidFill>
              </a:rPr>
              <a:t>It is hard for users to figure out the causes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Static &lt;</a:t>
            </a:r>
            <a:r>
              <a:rPr lang="en-US" sz="1800" i="1" dirty="0" smtClean="0"/>
              <a:t>data</a:t>
            </a:r>
            <a:r>
              <a:rPr lang="en-US" sz="1800" dirty="0" smtClean="0"/>
              <a:t>, </a:t>
            </a:r>
            <a:r>
              <a:rPr lang="en-US" sz="1800" i="1" dirty="0" smtClean="0"/>
              <a:t>configurations</a:t>
            </a:r>
            <a:r>
              <a:rPr lang="en-US" sz="1800" dirty="0" smtClean="0"/>
              <a:t>, </a:t>
            </a:r>
            <a:r>
              <a:rPr lang="en-US" sz="1800" i="1" dirty="0" smtClean="0"/>
              <a:t>user code</a:t>
            </a:r>
            <a:r>
              <a:rPr lang="en-US" sz="1800" dirty="0" smtClean="0"/>
              <a:t>&gt; </a:t>
            </a:r>
            <a:r>
              <a:rPr lang="en-US" sz="1800" dirty="0" smtClean="0">
                <a:sym typeface="Wingdings"/>
              </a:rPr>
              <a:t> </a:t>
            </a:r>
            <a:r>
              <a:rPr lang="en-US" sz="1800" dirty="0" smtClean="0"/>
              <a:t>runtime memory usage</a:t>
            </a:r>
          </a:p>
          <a:p>
            <a:pPr lvl="1"/>
            <a:r>
              <a:rPr lang="en-US" sz="1800" dirty="0" smtClean="0"/>
              <a:t>No 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(data, configurations, user code)</a:t>
            </a:r>
            <a:endParaRPr lang="en-US" sz="1600" dirty="0"/>
          </a:p>
          <a:p>
            <a:pPr lvl="1"/>
            <a:r>
              <a:rPr lang="en-US" sz="1800" dirty="0" smtClean="0"/>
              <a:t>User code is arbitrarily written, or generated by high-level languages</a:t>
            </a:r>
            <a:endParaRPr lang="en-US" sz="1800" dirty="0"/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do</a:t>
            </a:r>
          </a:p>
          <a:p>
            <a:pPr lvl="1"/>
            <a:r>
              <a:rPr lang="en-US" dirty="0" smtClean="0"/>
              <a:t>Figure </a:t>
            </a:r>
            <a:r>
              <a:rPr lang="en-US" dirty="0"/>
              <a:t>out </a:t>
            </a:r>
            <a:r>
              <a:rPr lang="en-US" dirty="0">
                <a:solidFill>
                  <a:srgbClr val="393BAA"/>
                </a:solidFill>
              </a:rPr>
              <a:t>what objects </a:t>
            </a:r>
            <a:r>
              <a:rPr lang="en-US" dirty="0"/>
              <a:t>are </a:t>
            </a:r>
            <a:r>
              <a:rPr lang="en-US" dirty="0" smtClean="0"/>
              <a:t>persisted </a:t>
            </a:r>
            <a:r>
              <a:rPr lang="en-US" dirty="0"/>
              <a:t>in </a:t>
            </a:r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dirty="0" smtClean="0"/>
              <a:t>, Eclipse MAT)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Cork, Container profiling)</a:t>
            </a:r>
            <a:endParaRPr lang="en-US" dirty="0"/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/>
              <a:t>Cannot </a:t>
            </a:r>
            <a:r>
              <a:rPr lang="en-US" sz="2400" dirty="0" smtClean="0"/>
              <a:t>do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come from</a:t>
            </a:r>
          </a:p>
          <a:p>
            <a:pPr lvl="1"/>
            <a:r>
              <a:rPr lang="en-US" dirty="0">
                <a:solidFill>
                  <a:srgbClr val="393BAA"/>
                </a:solidFill>
              </a:rPr>
              <a:t>Why</a:t>
            </a:r>
            <a:r>
              <a:rPr lang="en-US" dirty="0"/>
              <a:t> </a:t>
            </a:r>
            <a:r>
              <a:rPr lang="en-US" dirty="0" smtClean="0"/>
              <a:t>the objects </a:t>
            </a:r>
            <a:r>
              <a:rPr lang="en-US" dirty="0"/>
              <a:t>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profiling</a:t>
            </a:r>
          </a:p>
          <a:p>
            <a:pPr lvl="1"/>
            <a:r>
              <a:rPr lang="en-US" dirty="0" smtClean="0"/>
              <a:t>Profile the memory usage of MapReduce applications</a:t>
            </a:r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 </a:t>
            </a:r>
            <a:r>
              <a:rPr lang="en-US" sz="2800" dirty="0" smtClean="0"/>
              <a:t>– Memory profiler for MR applications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/>
              <a:t>Trace memory problems back to &lt;data, </a:t>
            </a:r>
            <a:r>
              <a:rPr lang="en-US" dirty="0" err="1" smtClean="0"/>
              <a:t>confs</a:t>
            </a:r>
            <a:r>
              <a:rPr lang="en-US" dirty="0" smtClean="0"/>
              <a:t>, user code&gt;</a:t>
            </a:r>
            <a:endParaRPr lang="en-US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Application: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27813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/>
          <p:cNvSpPr/>
          <p:nvPr/>
        </p:nvSpPr>
        <p:spPr>
          <a:xfrm>
            <a:off x="4358640" y="490311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downstream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(upstream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089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profiling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between app’s static information and runtime memory usage</a:t>
            </a:r>
          </a:p>
          <a:p>
            <a:pPr lvl="1"/>
            <a:r>
              <a:rPr lang="en-US" dirty="0" smtClean="0"/>
              <a:t>Reconstruct the dataflow</a:t>
            </a:r>
          </a:p>
          <a:p>
            <a:pPr lvl="2"/>
            <a:r>
              <a:rPr lang="en-US" dirty="0" smtClean="0"/>
              <a:t>Figure out &lt;job’s configurations, runtime data&gt;</a:t>
            </a:r>
          </a:p>
          <a:p>
            <a:pPr lvl="1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Lifecycle-aware memory monitoring strategy</a:t>
            </a:r>
          </a:p>
          <a:p>
            <a:pPr lvl="1"/>
            <a:r>
              <a:rPr lang="en-US" dirty="0" smtClean="0"/>
              <a:t>Perform correlation analysis on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00" y="4338000"/>
            <a:ext cx="6223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97680" y="3186073"/>
            <a:ext cx="4389120" cy="830997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objects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82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Memory problem diagnosis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for memory diagnosis</a:t>
            </a:r>
            <a:endParaRPr lang="en-US" dirty="0"/>
          </a:p>
          <a:p>
            <a:pPr lvl="1"/>
            <a:r>
              <a:rPr lang="en-US" dirty="0" smtClean="0"/>
              <a:t>Rules for user code</a:t>
            </a:r>
          </a:p>
          <a:p>
            <a:pPr lvl="2"/>
            <a:r>
              <a:rPr lang="en-US" dirty="0" smtClean="0"/>
              <a:t>OOM error =&gt; root cause in user code &amp; error-related data</a:t>
            </a:r>
          </a:p>
          <a:p>
            <a:pPr lvl="1"/>
            <a:r>
              <a:rPr lang="en-US" dirty="0"/>
              <a:t>Rules for dataflow</a:t>
            </a:r>
          </a:p>
          <a:p>
            <a:pPr lvl="2"/>
            <a:r>
              <a:rPr lang="en-US" dirty="0" smtClean="0"/>
              <a:t>Error-related data =&gt; skewed data &amp; improper configurations</a:t>
            </a:r>
            <a:endParaRPr lang="en-US" dirty="0"/>
          </a:p>
          <a:p>
            <a:pPr lvl="1"/>
            <a:endParaRPr lang="en-US" dirty="0"/>
          </a:p>
          <a:p>
            <a:pPr marL="742950" lvl="2" indent="-34290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3987974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2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0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2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4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6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0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7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0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1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3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4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5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</a:t>
            </a:r>
            <a:r>
              <a:rPr lang="en-US" altLang="zh-CN" sz="2400" dirty="0" smtClean="0"/>
              <a:t>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92598"/>
              </p:ext>
            </p:extLst>
          </p:nvPr>
        </p:nvGraphicFramePr>
        <p:xfrm>
          <a:off x="700088" y="3155633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155633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User code profiler</a:t>
            </a:r>
            <a:r>
              <a:rPr lang="en-US" dirty="0"/>
              <a:t> </a:t>
            </a:r>
            <a:r>
              <a:rPr lang="en-US" dirty="0" smtClean="0"/>
              <a:t>aims to reconstruct the memory usage of user code</a:t>
            </a:r>
          </a:p>
          <a:p>
            <a:pPr lvl="1"/>
            <a:r>
              <a:rPr lang="en-US" dirty="0" smtClean="0"/>
              <a:t>Analyze the user code template</a:t>
            </a:r>
          </a:p>
          <a:p>
            <a:pPr lvl="1"/>
            <a:r>
              <a:rPr lang="en-US" dirty="0" smtClean="0"/>
              <a:t>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</a:t>
            </a:r>
            <a:r>
              <a:rPr lang="en-US" altLang="zh-CN" dirty="0" smtClean="0"/>
              <a:t>map</a:t>
            </a:r>
            <a:r>
              <a:rPr lang="en-US" dirty="0" smtClean="0"/>
              <a:t>-</a:t>
            </a:r>
            <a:r>
              <a:rPr lang="en-US" dirty="0" smtClean="0"/>
              <a:t>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60" y="499192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</a:t>
            </a:r>
            <a:r>
              <a:rPr lang="en-US" altLang="zh-CN" dirty="0" smtClean="0"/>
              <a:t>reduce</a:t>
            </a:r>
            <a:r>
              <a:rPr lang="en-US" dirty="0" smtClean="0"/>
              <a:t>-</a:t>
            </a:r>
            <a:r>
              <a:rPr lang="en-US" dirty="0" smtClean="0"/>
              <a:t>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-</a:t>
            </a:r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7637" y="3407897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(unreferenced objects)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7637" y="4091510"/>
            <a:ext cx="284671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Perform GC and monitor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637" y="4751741"/>
            <a:ext cx="2846713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7637" y="39156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197637" y="39156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97637" y="3388820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At any time at [R1-Rn)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Not correct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7637" y="39156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7637" y="3191743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record-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level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[Rn-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7637" y="39156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7637" y="3191743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record-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level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[Rn-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]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reduce-level, group-level, record-level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smtClean="0"/>
              <a:t>Mprof </a:t>
            </a:r>
            <a:r>
              <a:rPr lang="en-US" altLang="zh-CN" sz="2800" smtClean="0"/>
              <a:t>– User code profiler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97637" y="39156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7637" y="3191743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reduce-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level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[G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00" y="2419200"/>
            <a:ext cx="5727166" cy="434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marL="457200" lvl="1" indent="0">
              <a:buNone/>
            </a:pPr>
            <a:r>
              <a:rPr lang="en-US" altLang="zh-CN" dirty="0" smtClean="0"/>
              <a:t>①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map/reduce-level</a:t>
            </a:r>
          </a:p>
          <a:p>
            <a:pPr marL="457200" lvl="1" indent="0">
              <a:buNone/>
            </a:pPr>
            <a:r>
              <a:rPr lang="en-US" altLang="zh-CN" dirty="0" smtClean="0"/>
              <a:t>②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record-level</a:t>
            </a:r>
          </a:p>
          <a:p>
            <a:pPr marL="457200" lvl="1" indent="0">
              <a:buNone/>
            </a:pPr>
            <a:r>
              <a:rPr lang="en-US" dirty="0" smtClean="0"/>
              <a:t>③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group-level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799" y="3865024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04799" y="4381222"/>
            <a:ext cx="2846713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Map-level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objects: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-566744" y="41880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5039" y="3726176"/>
            <a:ext cx="0" cy="325384"/>
          </a:xfrm>
          <a:prstGeom prst="line">
            <a:avLst/>
          </a:prstGeom>
          <a:ln>
            <a:solidFill>
              <a:srgbClr val="4B48D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6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00" y="2419200"/>
            <a:ext cx="5727166" cy="434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marL="457200" lvl="1" indent="0">
              <a:buNone/>
            </a:pPr>
            <a:r>
              <a:rPr lang="en-US" altLang="zh-CN" dirty="0" smtClean="0"/>
              <a:t>①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map/reduce-level</a:t>
            </a:r>
          </a:p>
          <a:p>
            <a:pPr marL="457200" lvl="1" indent="0">
              <a:buNone/>
            </a:pPr>
            <a:r>
              <a:rPr lang="en-US" altLang="zh-CN" dirty="0" smtClean="0"/>
              <a:t>②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record-level</a:t>
            </a:r>
          </a:p>
          <a:p>
            <a:pPr marL="457200" lvl="1" indent="0">
              <a:buNone/>
            </a:pPr>
            <a:r>
              <a:rPr lang="en-US" dirty="0" smtClean="0"/>
              <a:t>③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group-level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799" y="3865024"/>
            <a:ext cx="2846713" cy="132343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 to dump the heap: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record is processed and the next record is going to be processed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460404" y="3057835"/>
            <a:ext cx="4249229" cy="975685"/>
            <a:chOff x="3460404" y="3057835"/>
            <a:chExt cx="4249229" cy="97568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220132" y="3551765"/>
              <a:ext cx="0" cy="481755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49907" y="3358032"/>
              <a:ext cx="0" cy="675488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957149" y="3070007"/>
              <a:ext cx="0" cy="963513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03585" y="3070007"/>
              <a:ext cx="0" cy="963513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709633" y="3057835"/>
              <a:ext cx="0" cy="975685"/>
            </a:xfrm>
            <a:prstGeom prst="line">
              <a:avLst/>
            </a:prstGeom>
            <a:ln w="28575" cmpd="sng">
              <a:solidFill>
                <a:srgbClr val="4B48D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3460404" y="3551765"/>
              <a:ext cx="759728" cy="397884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20132" y="3358032"/>
              <a:ext cx="929775" cy="193733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149908" y="3057843"/>
              <a:ext cx="807241" cy="300190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957149" y="3057835"/>
              <a:ext cx="846436" cy="0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6803585" y="3057835"/>
              <a:ext cx="906048" cy="8"/>
            </a:xfrm>
            <a:prstGeom prst="line">
              <a:avLst/>
            </a:prstGeom>
            <a:ln w="28575" cmpd="sng">
              <a:solidFill>
                <a:srgbClr val="4B48D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375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14521</TotalTime>
  <Words>6793</Words>
  <Application>Microsoft Macintosh PowerPoint</Application>
  <PresentationFormat>On-screen Show (4:3)</PresentationFormat>
  <Paragraphs>1767</Paragraphs>
  <Slides>97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0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Overview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</vt:lpstr>
      <vt:lpstr>RQ1: OOM cause patterns</vt:lpstr>
      <vt:lpstr>RQ1: OOM cause patterns</vt:lpstr>
      <vt:lpstr>RQ1: OOM cause patterns</vt:lpstr>
      <vt:lpstr>RQ1: OOM cause patterns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Conclusions</vt:lpstr>
      <vt:lpstr>PowerPoint Presentation</vt:lpstr>
      <vt:lpstr>Motivation</vt:lpstr>
      <vt:lpstr>Motivation – Current memory profilers </vt:lpstr>
      <vt:lpstr>Our work – Memory profiler for MR applications</vt:lpstr>
      <vt:lpstr>Our work – Memory profiler for MR applications</vt:lpstr>
      <vt:lpstr>Mprof – Memory profiling</vt:lpstr>
      <vt:lpstr>Mprof – Memory profiling</vt:lpstr>
      <vt:lpstr>Mprof – Memory problem diagnosis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counters</vt:lpstr>
      <vt:lpstr>Mprof – User code profiler</vt:lpstr>
      <vt:lpstr>Mprof – User code profiler – Code template</vt:lpstr>
      <vt:lpstr>Mprof – User code profiler – Code template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Mprof – User code profiler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3898</cp:revision>
  <cp:lastPrinted>2015-08-26T03:13:19Z</cp:lastPrinted>
  <dcterms:created xsi:type="dcterms:W3CDTF">2015-08-19T15:04:14Z</dcterms:created>
  <dcterms:modified xsi:type="dcterms:W3CDTF">2015-11-15T15:46:30Z</dcterms:modified>
</cp:coreProperties>
</file>